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eague Spartan" charset="1" panose="00000800000000000000"/>
      <p:regular r:id="rId14"/>
    </p:embeddedFont>
    <p:embeddedFont>
      <p:font typeface="Questrial" charset="1" panose="02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6539" y="1028700"/>
            <a:ext cx="5436566" cy="5590001"/>
            <a:chOff x="0" y="0"/>
            <a:chExt cx="1431853" cy="14722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1853" cy="1472264"/>
            </a:xfrm>
            <a:custGeom>
              <a:avLst/>
              <a:gdLst/>
              <a:ahLst/>
              <a:cxnLst/>
              <a:rect r="r" b="b" t="t" l="l"/>
              <a:pathLst>
                <a:path h="1472264" w="1431853">
                  <a:moveTo>
                    <a:pt x="0" y="0"/>
                  </a:moveTo>
                  <a:lnTo>
                    <a:pt x="1431853" y="0"/>
                  </a:lnTo>
                  <a:lnTo>
                    <a:pt x="1431853" y="1472264"/>
                  </a:lnTo>
                  <a:lnTo>
                    <a:pt x="0" y="1472264"/>
                  </a:lnTo>
                  <a:close/>
                </a:path>
              </a:pathLst>
            </a:custGeom>
            <a:solidFill>
              <a:srgbClr val="86A6B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431853" cy="1453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11305" y="1190625"/>
            <a:ext cx="12217801" cy="508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253"/>
              </a:lnSpc>
            </a:pPr>
            <a:r>
              <a:rPr lang="en-US" sz="12503" spc="12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MENTAL HEAL</a:t>
            </a:r>
            <a:r>
              <a:rPr lang="en-US" sz="12503" spc="12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 INEQUALITY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03593" y="0"/>
            <a:ext cx="4247535" cy="4114800"/>
          </a:xfrm>
          <a:custGeom>
            <a:avLst/>
            <a:gdLst/>
            <a:ahLst/>
            <a:cxnLst/>
            <a:rect r="r" b="b" t="t" l="l"/>
            <a:pathLst>
              <a:path h="4114800" w="4247535">
                <a:moveTo>
                  <a:pt x="0" y="0"/>
                </a:moveTo>
                <a:lnTo>
                  <a:pt x="4247536" y="0"/>
                </a:lnTo>
                <a:lnTo>
                  <a:pt x="4247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27361" y="7036711"/>
            <a:ext cx="12033278" cy="542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31"/>
              </a:lnSpc>
            </a:pPr>
            <a:r>
              <a:rPr lang="en-US" sz="3586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GLOBAL ANXIETY TREATMENT GAP (2000–2017)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56539" y="7997229"/>
            <a:ext cx="12033278" cy="160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1"/>
              </a:lnSpc>
            </a:pPr>
            <a:r>
              <a:rPr lang="en-US" sz="3586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Análise global sobre acesso ao tratamento de transtornos de ansiedade, com foco em distribuição, evolução histórica e indicadores de atendimento.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223388" cy="10287000"/>
            <a:chOff x="0" y="0"/>
            <a:chExt cx="24292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92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29205">
                  <a:moveTo>
                    <a:pt x="0" y="0"/>
                  </a:moveTo>
                  <a:lnTo>
                    <a:pt x="2429205" y="0"/>
                  </a:lnTo>
                  <a:lnTo>
                    <a:pt x="24292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65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429205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98873" y="2119192"/>
            <a:ext cx="14189127" cy="6048616"/>
            <a:chOff x="0" y="0"/>
            <a:chExt cx="3737054" cy="1593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37054" cy="1593051"/>
            </a:xfrm>
            <a:custGeom>
              <a:avLst/>
              <a:gdLst/>
              <a:ahLst/>
              <a:cxnLst/>
              <a:rect r="r" b="b" t="t" l="l"/>
              <a:pathLst>
                <a:path h="1593051" w="3737054">
                  <a:moveTo>
                    <a:pt x="0" y="0"/>
                  </a:moveTo>
                  <a:lnTo>
                    <a:pt x="3737054" y="0"/>
                  </a:lnTo>
                  <a:lnTo>
                    <a:pt x="3737054" y="1593051"/>
                  </a:lnTo>
                  <a:lnTo>
                    <a:pt x="0" y="1593051"/>
                  </a:ln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737054" cy="1574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11694" y="2591103"/>
            <a:ext cx="4611694" cy="5093082"/>
            <a:chOff x="0" y="0"/>
            <a:chExt cx="1214603" cy="1341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4603" cy="1341388"/>
            </a:xfrm>
            <a:custGeom>
              <a:avLst/>
              <a:gdLst/>
              <a:ahLst/>
              <a:cxnLst/>
              <a:rect r="r" b="b" t="t" l="l"/>
              <a:pathLst>
                <a:path h="1341388" w="1214603">
                  <a:moveTo>
                    <a:pt x="0" y="0"/>
                  </a:moveTo>
                  <a:lnTo>
                    <a:pt x="1214603" y="0"/>
                  </a:lnTo>
                  <a:lnTo>
                    <a:pt x="1214603" y="1341388"/>
                  </a:lnTo>
                  <a:lnTo>
                    <a:pt x="0" y="1341388"/>
                  </a:lnTo>
                  <a:close/>
                </a:path>
              </a:pathLst>
            </a:custGeom>
            <a:solidFill>
              <a:srgbClr val="30657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214603" cy="1322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44403" y="3437642"/>
            <a:ext cx="5173138" cy="4114800"/>
          </a:xfrm>
          <a:custGeom>
            <a:avLst/>
            <a:gdLst/>
            <a:ahLst/>
            <a:cxnLst/>
            <a:rect r="r" b="b" t="t" l="l"/>
            <a:pathLst>
              <a:path h="4114800" w="5173138">
                <a:moveTo>
                  <a:pt x="0" y="0"/>
                </a:moveTo>
                <a:lnTo>
                  <a:pt x="5173138" y="0"/>
                </a:lnTo>
                <a:lnTo>
                  <a:pt x="5173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78461" y="2524428"/>
            <a:ext cx="7680839" cy="175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3"/>
              </a:lnSpc>
            </a:pPr>
            <a:r>
              <a:rPr lang="en-US" sz="5303" spc="5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CONTEXTO DO PROBLEMA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78461" y="4179407"/>
            <a:ext cx="8292450" cy="372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2"/>
              </a:lnSpc>
            </a:pPr>
            <a:r>
              <a:rPr lang="en-US" sz="2735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Transtornos de ansiedade estão entre as condições de saúde mental mais prevalentes no mundo.</a:t>
            </a:r>
          </a:p>
          <a:p>
            <a:pPr algn="ctr">
              <a:lnSpc>
                <a:spcPts val="4212"/>
              </a:lnSpc>
            </a:pPr>
            <a:r>
              <a:rPr lang="en-US" sz="2735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Apesar disso, a maioria das pessoas afetadas não recebe qualquer forma de tratamento.</a:t>
            </a:r>
          </a:p>
          <a:p>
            <a:pPr algn="ctr">
              <a:lnSpc>
                <a:spcPts val="4212"/>
              </a:lnSpc>
            </a:pPr>
            <a:r>
              <a:rPr lang="en-US" sz="2735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Compreender essa lacuna é essencial para políticas públicas, planejamento de serviços e desenvolvimento de estratégias de prevenção.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5901519"/>
            <a:chOff x="0" y="0"/>
            <a:chExt cx="2408296" cy="1554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1554309"/>
            </a:xfrm>
            <a:custGeom>
              <a:avLst/>
              <a:gdLst/>
              <a:ahLst/>
              <a:cxnLst/>
              <a:rect r="r" b="b" t="t" l="l"/>
              <a:pathLst>
                <a:path h="1554309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554309"/>
                  </a:lnTo>
                  <a:lnTo>
                    <a:pt x="0" y="1554309"/>
                  </a:lnTo>
                  <a:close/>
                </a:path>
              </a:pathLst>
            </a:custGeom>
            <a:solidFill>
              <a:srgbClr val="3065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408296" cy="1535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96340" y="6125060"/>
            <a:ext cx="5247660" cy="2052273"/>
            <a:chOff x="0" y="0"/>
            <a:chExt cx="1382100" cy="540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2100" cy="540516"/>
            </a:xfrm>
            <a:custGeom>
              <a:avLst/>
              <a:gdLst/>
              <a:ahLst/>
              <a:cxnLst/>
              <a:rect r="r" b="b" t="t" l="l"/>
              <a:pathLst>
                <a:path h="540516" w="1382100">
                  <a:moveTo>
                    <a:pt x="0" y="0"/>
                  </a:moveTo>
                  <a:lnTo>
                    <a:pt x="1382100" y="0"/>
                  </a:lnTo>
                  <a:lnTo>
                    <a:pt x="1382100" y="540516"/>
                  </a:lnTo>
                  <a:lnTo>
                    <a:pt x="0" y="540516"/>
                  </a:ln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382100" cy="521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6125060"/>
            <a:ext cx="3534923" cy="2052273"/>
            <a:chOff x="0" y="0"/>
            <a:chExt cx="931009" cy="5405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1009" cy="540516"/>
            </a:xfrm>
            <a:custGeom>
              <a:avLst/>
              <a:gdLst/>
              <a:ahLst/>
              <a:cxnLst/>
              <a:rect r="r" b="b" t="t" l="l"/>
              <a:pathLst>
                <a:path h="540516" w="931009">
                  <a:moveTo>
                    <a:pt x="0" y="0"/>
                  </a:moveTo>
                  <a:lnTo>
                    <a:pt x="931009" y="0"/>
                  </a:lnTo>
                  <a:lnTo>
                    <a:pt x="931009" y="540516"/>
                  </a:lnTo>
                  <a:lnTo>
                    <a:pt x="0" y="540516"/>
                  </a:lnTo>
                  <a:close/>
                </a:path>
              </a:pathLst>
            </a:custGeom>
            <a:solidFill>
              <a:srgbClr val="86A6B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931009" cy="521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08048" y="5849284"/>
            <a:ext cx="4927904" cy="4114800"/>
          </a:xfrm>
          <a:custGeom>
            <a:avLst/>
            <a:gdLst/>
            <a:ahLst/>
            <a:cxnLst/>
            <a:rect r="r" b="b" t="t" l="l"/>
            <a:pathLst>
              <a:path h="4114800" w="4927904">
                <a:moveTo>
                  <a:pt x="0" y="0"/>
                </a:moveTo>
                <a:lnTo>
                  <a:pt x="4927904" y="0"/>
                </a:lnTo>
                <a:lnTo>
                  <a:pt x="4927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07047" y="901253"/>
            <a:ext cx="6529906" cy="326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8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 DO PROJETO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05950" y="242868"/>
            <a:ext cx="8288421" cy="972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APRESENTAR UMA ANÁLISE CLARA E ESTRUTURADA DO TRATAMENTO DE TRANSTORNOS DE ANSIEDADE ENTRE 2000 E 2017, UTILIZANDO DADOS GLOBAIS PARA:</a:t>
            </a:r>
          </a:p>
          <a:p>
            <a:pPr algn="l">
              <a:lnSpc>
                <a:spcPts val="4829"/>
              </a:lnSpc>
            </a:pPr>
          </a:p>
          <a:p>
            <a:pPr algn="l">
              <a:lnSpc>
                <a:spcPts val="4829"/>
              </a:lnSpc>
            </a:pP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</a:t>
            </a: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QUANTIFICAR O NÚMERO DE INDIVÍDUOS NÃO TRATADOS</a:t>
            </a:r>
          </a:p>
          <a:p>
            <a:pPr algn="l">
              <a:lnSpc>
                <a:spcPts val="4829"/>
              </a:lnSpc>
            </a:pP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ESTIMAR A PROPORÇÃO DA POPULAÇÃO QUE RECEBE ALGUM NÍVEL DE ATENDIMENTO</a:t>
            </a:r>
          </a:p>
          <a:p>
            <a:pPr algn="l">
              <a:lnSpc>
                <a:spcPts val="4829"/>
              </a:lnSpc>
            </a:pP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AVALIAR TENDÊNCIAS HISTÓRICAS DA DESIGUALDADE NO ACESSO</a:t>
            </a:r>
          </a:p>
          <a:p>
            <a:pPr algn="l">
              <a:lnSpc>
                <a:spcPts val="4829"/>
              </a:lnSpc>
            </a:pP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CRIAR VISUALIZAÇÕES E INDICADORES DE FÁCIL INTERPRETAÇÃO</a:t>
            </a:r>
          </a:p>
          <a:p>
            <a:pPr algn="l">
              <a:lnSpc>
                <a:spcPts val="482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57503"/>
            <a:ext cx="5247660" cy="1683864"/>
            <a:chOff x="0" y="0"/>
            <a:chExt cx="1382100" cy="4434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2100" cy="443487"/>
            </a:xfrm>
            <a:custGeom>
              <a:avLst/>
              <a:gdLst/>
              <a:ahLst/>
              <a:cxnLst/>
              <a:rect r="r" b="b" t="t" l="l"/>
              <a:pathLst>
                <a:path h="443487" w="1382100">
                  <a:moveTo>
                    <a:pt x="0" y="0"/>
                  </a:moveTo>
                  <a:lnTo>
                    <a:pt x="1382100" y="0"/>
                  </a:lnTo>
                  <a:lnTo>
                    <a:pt x="1382100" y="443487"/>
                  </a:lnTo>
                  <a:lnTo>
                    <a:pt x="0" y="443487"/>
                  </a:ln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382100" cy="424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12441" y="0"/>
            <a:ext cx="7705271" cy="10287000"/>
            <a:chOff x="0" y="0"/>
            <a:chExt cx="10273695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9588" t="0" r="29588" b="0"/>
            <a:stretch>
              <a:fillRect/>
            </a:stretch>
          </p:blipFill>
          <p:spPr>
            <a:xfrm flipH="false" flipV="false">
              <a:off x="0" y="0"/>
              <a:ext cx="10273695" cy="137160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2227808" y="3667813"/>
            <a:ext cx="6060192" cy="4499995"/>
            <a:chOff x="0" y="0"/>
            <a:chExt cx="8080256" cy="5999994"/>
          </a:xfrm>
        </p:grpSpPr>
        <p:sp>
          <p:nvSpPr>
            <p:cNvPr name="AutoShape 8" id="8"/>
            <p:cNvSpPr/>
            <p:nvPr/>
          </p:nvSpPr>
          <p:spPr>
            <a:xfrm>
              <a:off x="0" y="0"/>
              <a:ext cx="8080256" cy="5999994"/>
            </a:xfrm>
            <a:prstGeom prst="rect">
              <a:avLst/>
            </a:prstGeom>
            <a:solidFill>
              <a:srgbClr val="86A6B5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514350" y="1645385"/>
            <a:ext cx="4218960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 spc="5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FONTE DE DADOS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625" y="3591613"/>
            <a:ext cx="5436661" cy="189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5"/>
              </a:lnSpc>
            </a:pPr>
            <a:r>
              <a:rPr lang="en-US" sz="2577" spc="10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DATASET UTILIZADO:</a:t>
            </a:r>
          </a:p>
          <a:p>
            <a:pPr algn="l">
              <a:lnSpc>
                <a:spcPts val="3865"/>
              </a:lnSpc>
            </a:pPr>
            <a:r>
              <a:rPr lang="en-US" sz="2577" spc="10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GLOBAL BURDEN OF DISEASE – ANXIETY DISORDERS TREATMENT GAP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427" y="5955911"/>
            <a:ext cx="5958114" cy="353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Inclui: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Total de pessoas com ansiedade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Pessoas sem tratamento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Pessoas com tratamento parcial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Percentuais anuais de cobertura de tratamento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Dados entre 2000 e 2017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451587"/>
            <a:ext cx="5524195" cy="7279966"/>
            <a:chOff x="0" y="0"/>
            <a:chExt cx="1454932" cy="1917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4932" cy="1917357"/>
            </a:xfrm>
            <a:custGeom>
              <a:avLst/>
              <a:gdLst/>
              <a:ahLst/>
              <a:cxnLst/>
              <a:rect r="r" b="b" t="t" l="l"/>
              <a:pathLst>
                <a:path h="1917357" w="1454932">
                  <a:moveTo>
                    <a:pt x="0" y="0"/>
                  </a:moveTo>
                  <a:lnTo>
                    <a:pt x="1454932" y="0"/>
                  </a:lnTo>
                  <a:lnTo>
                    <a:pt x="1454932" y="1917357"/>
                  </a:lnTo>
                  <a:lnTo>
                    <a:pt x="0" y="1917357"/>
                  </a:lnTo>
                  <a:close/>
                </a:path>
              </a:pathLst>
            </a:custGeom>
            <a:solidFill>
              <a:srgbClr val="3065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454932" cy="1898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95245" y="2474030"/>
            <a:ext cx="8115300" cy="5693778"/>
            <a:chOff x="0" y="0"/>
            <a:chExt cx="10820400" cy="759170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7597" t="0" r="7597" b="0"/>
            <a:stretch>
              <a:fillRect/>
            </a:stretch>
          </p:blipFill>
          <p:spPr>
            <a:xfrm flipH="false" flipV="false">
              <a:off x="0" y="0"/>
              <a:ext cx="10820400" cy="7591705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705795" y="4408964"/>
            <a:ext cx="7440310" cy="566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2"/>
              </a:lnSpc>
              <a:spcBef>
                <a:spcPct val="0"/>
              </a:spcBef>
            </a:pPr>
            <a:r>
              <a:rPr lang="en-US" sz="2548" spc="10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n-US" sz="2548" spc="101" strike="noStrike" u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ROCESSO SEGUIDO NO PROJETO:</a:t>
            </a:r>
          </a:p>
          <a:p>
            <a:pPr algn="l" marL="550184" indent="-275092" lvl="1">
              <a:lnSpc>
                <a:spcPts val="3822"/>
              </a:lnSpc>
              <a:spcBef>
                <a:spcPct val="0"/>
              </a:spcBef>
              <a:buAutoNum type="arabicPeriod" startAt="1"/>
            </a:pPr>
            <a:r>
              <a:rPr lang="en-US" sz="2548" spc="101" strike="noStrike" u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LIMPEZA E ESTRUTURAÇÃO DOS DADOS (PYTHON)</a:t>
            </a:r>
          </a:p>
          <a:p>
            <a:pPr algn="l" marL="550184" indent="-275092" lvl="1">
              <a:lnSpc>
                <a:spcPts val="3822"/>
              </a:lnSpc>
              <a:spcBef>
                <a:spcPct val="0"/>
              </a:spcBef>
              <a:buAutoNum type="arabicPeriod" startAt="1"/>
            </a:pPr>
            <a:r>
              <a:rPr lang="en-US" sz="2548" spc="101" strike="noStrike" u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TRANSFORMAÇÕES E CRIAÇÃO DE MÉTRICAS</a:t>
            </a:r>
          </a:p>
          <a:p>
            <a:pPr algn="l" marL="550184" indent="-275092" lvl="1">
              <a:lnSpc>
                <a:spcPts val="3822"/>
              </a:lnSpc>
              <a:spcBef>
                <a:spcPct val="0"/>
              </a:spcBef>
              <a:buAutoNum type="arabicPeriod" startAt="1"/>
            </a:pPr>
            <a:r>
              <a:rPr lang="en-US" sz="2548" spc="101" strike="noStrike" u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ANÁLISE EXPLORATÓRIA EM NOTEBOOKS JUPYTER</a:t>
            </a:r>
          </a:p>
          <a:p>
            <a:pPr algn="l" marL="550184" indent="-275092" lvl="1">
              <a:lnSpc>
                <a:spcPts val="3822"/>
              </a:lnSpc>
              <a:spcBef>
                <a:spcPct val="0"/>
              </a:spcBef>
              <a:buAutoNum type="arabicPeriod" startAt="1"/>
            </a:pPr>
            <a:r>
              <a:rPr lang="en-US" sz="2548" spc="101" strike="noStrike" u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DESENVOLVIMENTO DE VISUALIZAÇÕES EM POWER BI</a:t>
            </a:r>
          </a:p>
          <a:p>
            <a:pPr algn="l" marL="550184" indent="-275092" lvl="1">
              <a:lnSpc>
                <a:spcPts val="3822"/>
              </a:lnSpc>
              <a:spcBef>
                <a:spcPct val="0"/>
              </a:spcBef>
              <a:buAutoNum type="arabicPeriod" startAt="1"/>
            </a:pPr>
            <a:r>
              <a:rPr lang="en-US" sz="2548" spc="101" strike="noStrike" u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CONSTRUÇÃO DO DASHBOARD FINAL PARA INTERPRETAÇÃO DOS RESULTADOS</a:t>
            </a:r>
          </a:p>
          <a:p>
            <a:pPr algn="l" marL="0" indent="0" lvl="1">
              <a:lnSpc>
                <a:spcPts val="3822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8435349" y="2474030"/>
            <a:ext cx="5247660" cy="1683864"/>
            <a:chOff x="0" y="0"/>
            <a:chExt cx="1382100" cy="4434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82100" cy="443487"/>
            </a:xfrm>
            <a:custGeom>
              <a:avLst/>
              <a:gdLst/>
              <a:ahLst/>
              <a:cxnLst/>
              <a:rect r="r" b="b" t="t" l="l"/>
              <a:pathLst>
                <a:path h="443487" w="1382100">
                  <a:moveTo>
                    <a:pt x="0" y="0"/>
                  </a:moveTo>
                  <a:lnTo>
                    <a:pt x="1382100" y="0"/>
                  </a:lnTo>
                  <a:lnTo>
                    <a:pt x="1382100" y="443487"/>
                  </a:lnTo>
                  <a:lnTo>
                    <a:pt x="0" y="443487"/>
                  </a:ln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382100" cy="424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897264" y="3085261"/>
            <a:ext cx="6204103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 spc="5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METODOLOGIA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15613"/>
            <a:ext cx="5431410" cy="5552196"/>
            <a:chOff x="0" y="0"/>
            <a:chExt cx="1430495" cy="14623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0495" cy="1462307"/>
            </a:xfrm>
            <a:custGeom>
              <a:avLst/>
              <a:gdLst/>
              <a:ahLst/>
              <a:cxnLst/>
              <a:rect r="r" b="b" t="t" l="l"/>
              <a:pathLst>
                <a:path h="1462307" w="1430495">
                  <a:moveTo>
                    <a:pt x="0" y="0"/>
                  </a:moveTo>
                  <a:lnTo>
                    <a:pt x="1430495" y="0"/>
                  </a:lnTo>
                  <a:lnTo>
                    <a:pt x="1430495" y="1462307"/>
                  </a:lnTo>
                  <a:lnTo>
                    <a:pt x="0" y="1462307"/>
                  </a:lnTo>
                  <a:close/>
                </a:path>
              </a:pathLst>
            </a:custGeom>
            <a:solidFill>
              <a:srgbClr val="86A6B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430495" cy="1443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87721" y="5143500"/>
            <a:ext cx="8115300" cy="3024308"/>
            <a:chOff x="0" y="0"/>
            <a:chExt cx="10820400" cy="403241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8683" r="0" b="18683"/>
            <a:stretch>
              <a:fillRect/>
            </a:stretch>
          </p:blipFill>
          <p:spPr>
            <a:xfrm flipH="false" flipV="false">
              <a:off x="0" y="0"/>
              <a:ext cx="10820400" cy="403241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3187721" y="0"/>
            <a:ext cx="8115300" cy="4741804"/>
            <a:chOff x="0" y="0"/>
            <a:chExt cx="10820400" cy="632240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898" r="0" b="898"/>
            <a:stretch>
              <a:fillRect/>
            </a:stretch>
          </p:blipFill>
          <p:spPr>
            <a:xfrm flipH="false" flipV="false">
              <a:off x="0" y="0"/>
              <a:ext cx="10820400" cy="6322406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5226073" y="3702845"/>
            <a:ext cx="6494586" cy="2165630"/>
            <a:chOff x="0" y="0"/>
            <a:chExt cx="1710508" cy="5703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10508" cy="570372"/>
            </a:xfrm>
            <a:custGeom>
              <a:avLst/>
              <a:gdLst/>
              <a:ahLst/>
              <a:cxnLst/>
              <a:rect r="r" b="b" t="t" l="l"/>
              <a:pathLst>
                <a:path h="570372" w="1710508">
                  <a:moveTo>
                    <a:pt x="0" y="0"/>
                  </a:moveTo>
                  <a:lnTo>
                    <a:pt x="1710508" y="0"/>
                  </a:lnTo>
                  <a:lnTo>
                    <a:pt x="1710508" y="570372"/>
                  </a:lnTo>
                  <a:lnTo>
                    <a:pt x="0" y="570372"/>
                  </a:ln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710508" cy="55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687989" y="4140774"/>
            <a:ext cx="5820900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 spc="5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PRINCIPAIS RESULTADOS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20658" y="972345"/>
            <a:ext cx="6567342" cy="653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MAIS DE 19,5 MILHÕES DE PESSOAS PERMANECEM SEM TRATAMENTO ADEQUADO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CERCA DE 75% DOS AFETADOS NÃO RECEBEM NENHUM ATENDIMENTO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APENAS 25% RECEBEM ALGUM TIPO DE CUIDADO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A TAXA GLOBAL DE NÃO TRATAMENTO NUNCA CAIU ABAIXO DE 70%</a:t>
            </a:r>
          </a:p>
          <a:p>
            <a:pPr algn="l">
              <a:lnSpc>
                <a:spcPts val="3999"/>
              </a:lnSpc>
            </a:pPr>
            <a:r>
              <a:rPr lang="en-US" sz="2499" spc="15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O TRATAMENTO PARCIAL É MAIS FREQUENTE DO QUE O TRATAMENTO COMPLETO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1291" y="3434884"/>
            <a:ext cx="6311334" cy="4732924"/>
            <a:chOff x="0" y="0"/>
            <a:chExt cx="1662244" cy="12465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244" cy="1246532"/>
            </a:xfrm>
            <a:custGeom>
              <a:avLst/>
              <a:gdLst/>
              <a:ahLst/>
              <a:cxnLst/>
              <a:rect r="r" b="b" t="t" l="l"/>
              <a:pathLst>
                <a:path h="1246532" w="1662244">
                  <a:moveTo>
                    <a:pt x="0" y="0"/>
                  </a:moveTo>
                  <a:lnTo>
                    <a:pt x="1662244" y="0"/>
                  </a:lnTo>
                  <a:lnTo>
                    <a:pt x="1662244" y="1246532"/>
                  </a:lnTo>
                  <a:lnTo>
                    <a:pt x="0" y="1246532"/>
                  </a:lnTo>
                  <a:close/>
                </a:path>
              </a:pathLst>
            </a:custGeom>
            <a:solidFill>
              <a:srgbClr val="3065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662244" cy="1227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06464" y="3908425"/>
            <a:ext cx="7837536" cy="534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DASHBOARD EM POWER BI APRESENTA:</a:t>
            </a:r>
          </a:p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KPIS PRINCIPAIS DE TRATAMENTO</a:t>
            </a:r>
          </a:p>
          <a:p>
            <a:pPr algn="l">
              <a:lnSpc>
                <a:spcPts val="2649"/>
              </a:lnSpc>
            </a:pPr>
          </a:p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DISTRIBUIÇÃO GLOBAL POR TIPO DE ATENDIMENTO</a:t>
            </a:r>
          </a:p>
          <a:p>
            <a:pPr algn="l">
              <a:lnSpc>
                <a:spcPts val="2649"/>
              </a:lnSpc>
            </a:pPr>
          </a:p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TENDÊNCIA TEMPORAL DA LACUNA DE TRATAMENTO</a:t>
            </a:r>
          </a:p>
          <a:p>
            <a:pPr algn="l">
              <a:lnSpc>
                <a:spcPts val="2649"/>
              </a:lnSpc>
            </a:pPr>
          </a:p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• COMPARAÇÃO ENTRE TRATAMENTO ADEQUADO, PARCIAL E AUSÊNCIA DE TRATAMENTO</a:t>
            </a:r>
          </a:p>
          <a:p>
            <a:pPr algn="l">
              <a:lnSpc>
                <a:spcPts val="2649"/>
              </a:lnSpc>
            </a:pPr>
          </a:p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ARQUIVO ESTÁ DISPONÍVEL NO REPOSITÓRIO DO PROJETO.</a:t>
            </a:r>
          </a:p>
          <a:p>
            <a:pPr algn="l">
              <a:lnSpc>
                <a:spcPts val="264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71223" y="969527"/>
            <a:ext cx="6988077" cy="7198282"/>
            <a:chOff x="0" y="0"/>
            <a:chExt cx="9317436" cy="959770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17599" t="0" r="17599" b="0"/>
            <a:stretch>
              <a:fillRect/>
            </a:stretch>
          </p:blipFill>
          <p:spPr>
            <a:xfrm flipH="false" flipV="false">
              <a:off x="0" y="0"/>
              <a:ext cx="9317436" cy="959770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3700543" y="1028700"/>
            <a:ext cx="6239533" cy="2165630"/>
            <a:chOff x="0" y="0"/>
            <a:chExt cx="1643334" cy="5703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3334" cy="570372"/>
            </a:xfrm>
            <a:custGeom>
              <a:avLst/>
              <a:gdLst/>
              <a:ahLst/>
              <a:cxnLst/>
              <a:rect r="r" b="b" t="t" l="l"/>
              <a:pathLst>
                <a:path h="570372" w="1643334">
                  <a:moveTo>
                    <a:pt x="0" y="0"/>
                  </a:moveTo>
                  <a:lnTo>
                    <a:pt x="1643334" y="0"/>
                  </a:lnTo>
                  <a:lnTo>
                    <a:pt x="1643334" y="570372"/>
                  </a:lnTo>
                  <a:lnTo>
                    <a:pt x="0" y="570372"/>
                  </a:ln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643334" cy="55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219137" y="1552354"/>
            <a:ext cx="5509169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 spc="5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 DESENVOLVIDO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4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57167" y="3315330"/>
            <a:ext cx="4849844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00"/>
              </a:lnSpc>
            </a:pPr>
            <a:r>
              <a:rPr lang="en-US" sz="5000" spc="5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CONCLUSÕES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8739161" cy="4172979"/>
            <a:chOff x="0" y="0"/>
            <a:chExt cx="2301672" cy="10990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1672" cy="1099056"/>
            </a:xfrm>
            <a:custGeom>
              <a:avLst/>
              <a:gdLst/>
              <a:ahLst/>
              <a:cxnLst/>
              <a:rect r="r" b="b" t="t" l="l"/>
              <a:pathLst>
                <a:path h="1099056" w="2301672">
                  <a:moveTo>
                    <a:pt x="0" y="0"/>
                  </a:moveTo>
                  <a:lnTo>
                    <a:pt x="2301672" y="0"/>
                  </a:lnTo>
                  <a:lnTo>
                    <a:pt x="2301672" y="1099056"/>
                  </a:lnTo>
                  <a:lnTo>
                    <a:pt x="0" y="1099056"/>
                  </a:lnTo>
                  <a:close/>
                </a:path>
              </a:pathLst>
            </a:custGeom>
            <a:solidFill>
              <a:srgbClr val="30657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301672" cy="1080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567192"/>
            <a:ext cx="3786827" cy="3695950"/>
            <a:chOff x="0" y="0"/>
            <a:chExt cx="5049103" cy="492793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15868" t="0" r="15868" b="0"/>
            <a:stretch>
              <a:fillRect/>
            </a:stretch>
          </p:blipFill>
          <p:spPr>
            <a:xfrm flipH="false" flipV="false">
              <a:off x="0" y="0"/>
              <a:ext cx="5049103" cy="492793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5357812" y="2567192"/>
            <a:ext cx="2492889" cy="3695950"/>
            <a:chOff x="0" y="0"/>
            <a:chExt cx="3323852" cy="4927933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27530" t="0" r="27530" b="0"/>
            <a:stretch>
              <a:fillRect/>
            </a:stretch>
          </p:blipFill>
          <p:spPr>
            <a:xfrm flipH="false" flipV="false">
              <a:off x="0" y="0"/>
              <a:ext cx="3323852" cy="4927933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7701345" y="1103981"/>
            <a:ext cx="586655" cy="7063827"/>
            <a:chOff x="0" y="0"/>
            <a:chExt cx="154510" cy="18604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510" cy="1860432"/>
            </a:xfrm>
            <a:custGeom>
              <a:avLst/>
              <a:gdLst/>
              <a:ahLst/>
              <a:cxnLst/>
              <a:rect r="r" b="b" t="t" l="l"/>
              <a:pathLst>
                <a:path h="1860432" w="154510">
                  <a:moveTo>
                    <a:pt x="0" y="0"/>
                  </a:moveTo>
                  <a:lnTo>
                    <a:pt x="154510" y="0"/>
                  </a:lnTo>
                  <a:lnTo>
                    <a:pt x="154510" y="1860432"/>
                  </a:lnTo>
                  <a:lnTo>
                    <a:pt x="0" y="1860432"/>
                  </a:lnTo>
                  <a:close/>
                </a:path>
              </a:pathLst>
            </a:custGeom>
            <a:solidFill>
              <a:srgbClr val="30657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54510" cy="1841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2506" y="6273868"/>
            <a:ext cx="15653309" cy="40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4"/>
              </a:lnSpc>
            </a:pPr>
            <a:r>
              <a:rPr lang="en-US" sz="2342" spc="9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OS DADOS C</a:t>
            </a:r>
            <a:r>
              <a:rPr lang="en-US" sz="2342" spc="9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ONFIRMAM UMA DESIGUALDADE SIGNIFICATIVA NO ACESSO AO TRATAMENTO DE ANSIEDADE.</a:t>
            </a:r>
          </a:p>
          <a:p>
            <a:pPr algn="l">
              <a:lnSpc>
                <a:spcPts val="3514"/>
              </a:lnSpc>
            </a:pPr>
            <a:r>
              <a:rPr lang="en-US" sz="2342" spc="9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A MAIORIA DAS PESSOAS PERMANECE SEM QUALQUER SUPORTE, MESMO APÓS QUASE DUAS DÉCADAS DE EVOLUÇÃO DOS SERVIÇOS DE SAÚDE MENTAL.</a:t>
            </a:r>
          </a:p>
          <a:p>
            <a:pPr algn="l">
              <a:lnSpc>
                <a:spcPts val="3514"/>
              </a:lnSpc>
            </a:pPr>
            <a:r>
              <a:rPr lang="en-US" sz="2342" spc="9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 PROJETO REFORÇA A NECESSIDADE DE:</a:t>
            </a:r>
          </a:p>
          <a:p>
            <a:pPr algn="l">
              <a:lnSpc>
                <a:spcPts val="3514"/>
              </a:lnSpc>
            </a:pPr>
            <a:r>
              <a:rPr lang="en-US" sz="2342" spc="9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• AMPLIAÇÃO DE POLÍTICAS PÚBLICAS</a:t>
            </a:r>
          </a:p>
          <a:p>
            <a:pPr algn="l">
              <a:lnSpc>
                <a:spcPts val="3514"/>
              </a:lnSpc>
            </a:pPr>
            <a:r>
              <a:rPr lang="en-US" sz="2342" spc="9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• INVESTIMENTO EM SERVIÇOS ESPECIALIZADOS</a:t>
            </a:r>
          </a:p>
          <a:p>
            <a:pPr algn="l">
              <a:lnSpc>
                <a:spcPts val="3514"/>
              </a:lnSpc>
            </a:pPr>
            <a:r>
              <a:rPr lang="en-US" sz="2342" spc="9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• AÇÕES DE CONSCIENTIZAÇÃO E DIAGNÓSTICO PRECOCE</a:t>
            </a:r>
          </a:p>
          <a:p>
            <a:pPr algn="l">
              <a:lnSpc>
                <a:spcPts val="3514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8392987" y="2567192"/>
            <a:ext cx="2492889" cy="3695950"/>
            <a:chOff x="0" y="0"/>
            <a:chExt cx="3323852" cy="4927933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/>
            <a:srcRect l="27530" t="0" r="27530" b="0"/>
            <a:stretch>
              <a:fillRect/>
            </a:stretch>
          </p:blipFill>
          <p:spPr>
            <a:xfrm flipH="false" flipV="false">
              <a:off x="0" y="0"/>
              <a:ext cx="3323852" cy="49279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DAG6qfSb658</dc:identifier>
  <dcterms:modified xsi:type="dcterms:W3CDTF">2011-08-01T06:04:30Z</dcterms:modified>
  <cp:revision>1</cp:revision>
  <dc:title>Mental Health Inequality</dc:title>
</cp:coreProperties>
</file>